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12"/>
  </p:notesMasterIdLst>
  <p:handoutMasterIdLst>
    <p:handoutMasterId r:id="rId13"/>
  </p:handoutMasterIdLst>
  <p:sldIdLst>
    <p:sldId id="278" r:id="rId2"/>
    <p:sldId id="283" r:id="rId3"/>
    <p:sldId id="290" r:id="rId4"/>
    <p:sldId id="287" r:id="rId5"/>
    <p:sldId id="281" r:id="rId6"/>
    <p:sldId id="284" r:id="rId7"/>
    <p:sldId id="282" r:id="rId8"/>
    <p:sldId id="289" r:id="rId9"/>
    <p:sldId id="291" r:id="rId10"/>
    <p:sldId id="294" r:id="rId1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A186"/>
    <a:srgbClr val="F4F04E"/>
    <a:srgbClr val="E68668"/>
    <a:srgbClr val="EB9F87"/>
    <a:srgbClr val="B6F874"/>
    <a:srgbClr val="003258"/>
    <a:srgbClr val="D84010"/>
    <a:srgbClr val="0078C8"/>
    <a:srgbClr val="E2704C"/>
    <a:srgbClr val="E37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78" autoAdjust="0"/>
    <p:restoredTop sz="94660"/>
  </p:normalViewPr>
  <p:slideViewPr>
    <p:cSldViewPr>
      <p:cViewPr varScale="1">
        <p:scale>
          <a:sx n="74" d="100"/>
          <a:sy n="74" d="100"/>
        </p:scale>
        <p:origin x="121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18-4-2017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Beschrijving</a:t>
            </a:r>
            <a:r>
              <a:rPr lang="nl-NL" baseline="0" dirty="0" smtClean="0"/>
              <a:t> toekomstige situatie gemeentelijk gegevenslandschap op hoofdlijnen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1BBE-7D28-6245-8057-CAC7B9BFC04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488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 smtClean="0"/>
              <a:t>Uitwerking </a:t>
            </a:r>
            <a:r>
              <a:rPr lang="nl-NL" baseline="0" smtClean="0"/>
              <a:t>situatie toekomstig gemeentelijk </a:t>
            </a:r>
            <a:r>
              <a:rPr lang="nl-NL" baseline="0" dirty="0" smtClean="0"/>
              <a:t>gegevenslandschap</a:t>
            </a:r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61BBE-7D28-6245-8057-CAC7B9BFC04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887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1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2" indent="0" algn="ctr">
              <a:buNone/>
              <a:defRPr sz="1500"/>
            </a:lvl2pPr>
            <a:lvl3pPr marL="685763" indent="0" algn="ctr">
              <a:buNone/>
              <a:defRPr sz="1350"/>
            </a:lvl3pPr>
            <a:lvl4pPr marL="1028646" indent="0" algn="ctr">
              <a:buNone/>
              <a:defRPr sz="1200"/>
            </a:lvl4pPr>
            <a:lvl5pPr marL="1371528" indent="0" algn="ctr">
              <a:buNone/>
              <a:defRPr sz="1200"/>
            </a:lvl5pPr>
            <a:lvl6pPr marL="1714409" indent="0" algn="ctr">
              <a:buNone/>
              <a:defRPr sz="1200"/>
            </a:lvl6pPr>
            <a:lvl7pPr marL="2057291" indent="0" algn="ctr">
              <a:buNone/>
              <a:defRPr sz="1200"/>
            </a:lvl7pPr>
            <a:lvl8pPr marL="2400174" indent="0" algn="ctr">
              <a:buNone/>
              <a:defRPr sz="1200"/>
            </a:lvl8pPr>
            <a:lvl9pPr marL="2743055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EA84A1E-1A47-CF41-89B4-700FF3ABEF9E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3C3D-7F37-324A-B2D9-336B8F0E15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429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  <p:sldLayoutId id="2147483676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image" Target="../media/image10.tiff"/><Relationship Id="rId7" Type="http://schemas.openxmlformats.org/officeDocument/2006/relationships/image" Target="../media/image1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f"/><Relationship Id="rId13" Type="http://schemas.openxmlformats.org/officeDocument/2006/relationships/image" Target="../media/image27.tiff"/><Relationship Id="rId18" Type="http://schemas.openxmlformats.org/officeDocument/2006/relationships/image" Target="../media/image32.tiff"/><Relationship Id="rId3" Type="http://schemas.openxmlformats.org/officeDocument/2006/relationships/image" Target="../media/image17.tiff"/><Relationship Id="rId7" Type="http://schemas.openxmlformats.org/officeDocument/2006/relationships/image" Target="../media/image21.tiff"/><Relationship Id="rId12" Type="http://schemas.openxmlformats.org/officeDocument/2006/relationships/image" Target="../media/image26.tiff"/><Relationship Id="rId17" Type="http://schemas.openxmlformats.org/officeDocument/2006/relationships/image" Target="../media/image31.tif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0.tiff"/><Relationship Id="rId20" Type="http://schemas.openxmlformats.org/officeDocument/2006/relationships/image" Target="../media/image34.tif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tiff"/><Relationship Id="rId11" Type="http://schemas.openxmlformats.org/officeDocument/2006/relationships/image" Target="../media/image25.tiff"/><Relationship Id="rId5" Type="http://schemas.openxmlformats.org/officeDocument/2006/relationships/image" Target="../media/image19.tiff"/><Relationship Id="rId15" Type="http://schemas.openxmlformats.org/officeDocument/2006/relationships/image" Target="../media/image29.tiff"/><Relationship Id="rId10" Type="http://schemas.openxmlformats.org/officeDocument/2006/relationships/image" Target="../media/image24.tiff"/><Relationship Id="rId19" Type="http://schemas.openxmlformats.org/officeDocument/2006/relationships/image" Target="../media/image33.tiff"/><Relationship Id="rId4" Type="http://schemas.openxmlformats.org/officeDocument/2006/relationships/image" Target="../media/image18.tiff"/><Relationship Id="rId9" Type="http://schemas.openxmlformats.org/officeDocument/2006/relationships/image" Target="../media/image23.tiff"/><Relationship Id="rId14" Type="http://schemas.openxmlformats.org/officeDocument/2006/relationships/image" Target="../media/image2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#_ftnref1"/><Relationship Id="rId2" Type="http://schemas.openxmlformats.org/officeDocument/2006/relationships/hyperlink" Target="#_ftn1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259632" y="1412776"/>
            <a:ext cx="7128792" cy="3312368"/>
          </a:xfrm>
        </p:spPr>
        <p:txBody>
          <a:bodyPr/>
          <a:lstStyle/>
          <a:p>
            <a:r>
              <a:rPr lang="nl-NL" dirty="0" smtClean="0"/>
              <a:t>Een andere aanpak:</a:t>
            </a:r>
            <a:br>
              <a:rPr lang="nl-NL" dirty="0" smtClean="0"/>
            </a:br>
            <a:r>
              <a:rPr lang="nl-NL" i="1" dirty="0" smtClean="0"/>
              <a:t>Informatiekundige </a:t>
            </a:r>
            <a:r>
              <a:rPr lang="nl-NL" i="1" dirty="0"/>
              <a:t>ontwikkelingen </a:t>
            </a: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i="1" dirty="0" smtClean="0"/>
              <a:t>komende </a:t>
            </a:r>
            <a:r>
              <a:rPr lang="nl-NL" i="1" dirty="0"/>
              <a:t>jaren?</a:t>
            </a:r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deze regiegroep…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Strategie op bevragen bij de bron van gegevens overheidsbreed vraagt om andere standaardisatieaanpak</a:t>
            </a:r>
            <a:endParaRPr lang="nl-NL" dirty="0"/>
          </a:p>
          <a:p>
            <a:r>
              <a:rPr lang="nl-NL" dirty="0" smtClean="0"/>
              <a:t>Gemeenschappelijke Afspraken Berichtenstandaarden: API strategie vanuit GAB?</a:t>
            </a:r>
          </a:p>
          <a:p>
            <a:pPr lvl="1"/>
            <a:r>
              <a:rPr lang="nl-NL" dirty="0" smtClean="0"/>
              <a:t>JSON coalitie (o.a. Kadaster, Geonovum, PDOK, KOOP, EZ, stelsel DSO, ICTU)</a:t>
            </a:r>
          </a:p>
          <a:p>
            <a:r>
              <a:rPr lang="nl-NL" dirty="0" smtClean="0"/>
              <a:t>Hoe passen wij die strategie toe in het gemeentelijk veld?</a:t>
            </a:r>
          </a:p>
          <a:p>
            <a:r>
              <a:rPr lang="nl-NL" dirty="0" smtClean="0"/>
              <a:t>Mechanisme nodig om huidig landschap te ondersteunen/migreren (StUF 3.02 met EPS visie?)</a:t>
            </a:r>
          </a:p>
        </p:txBody>
      </p:sp>
    </p:spTree>
    <p:extLst>
      <p:ext uri="{BB962C8B-B14F-4D97-AF65-F5344CB8AC3E}">
        <p14:creationId xmlns:p14="http://schemas.microsoft.com/office/powerpoint/2010/main" val="41286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1776"/>
            <a:ext cx="3541240" cy="35412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Bewegingen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260000"/>
            <a:ext cx="7704000" cy="4977312"/>
          </a:xfrm>
        </p:spPr>
        <p:txBody>
          <a:bodyPr/>
          <a:lstStyle/>
          <a:p>
            <a:r>
              <a:rPr lang="nl-NL" dirty="0" smtClean="0"/>
              <a:t>Denken vanuit inwoners en </a:t>
            </a:r>
            <a:br>
              <a:rPr lang="nl-NL" dirty="0" smtClean="0"/>
            </a:br>
            <a:r>
              <a:rPr lang="nl-NL" dirty="0" smtClean="0"/>
              <a:t>ondernemers </a:t>
            </a:r>
            <a:r>
              <a:rPr lang="nl-NL" dirty="0" err="1" smtClean="0"/>
              <a:t>by</a:t>
            </a:r>
            <a:r>
              <a:rPr lang="nl-NL" dirty="0" smtClean="0"/>
              <a:t> design</a:t>
            </a:r>
          </a:p>
          <a:p>
            <a:r>
              <a:rPr lang="nl-NL" dirty="0" smtClean="0"/>
              <a:t>Beveiliging </a:t>
            </a:r>
            <a:r>
              <a:rPr lang="nl-NL" dirty="0" err="1" smtClean="0"/>
              <a:t>by</a:t>
            </a:r>
            <a:r>
              <a:rPr lang="nl-NL" dirty="0" smtClean="0"/>
              <a:t> design</a:t>
            </a:r>
          </a:p>
          <a:p>
            <a:r>
              <a:rPr lang="nl-NL" dirty="0" smtClean="0"/>
              <a:t>Privacy </a:t>
            </a:r>
            <a:r>
              <a:rPr lang="nl-NL" dirty="0" err="1" smtClean="0"/>
              <a:t>by</a:t>
            </a:r>
            <a:r>
              <a:rPr lang="nl-NL" dirty="0" smtClean="0"/>
              <a:t> design</a:t>
            </a:r>
          </a:p>
          <a:p>
            <a:r>
              <a:rPr lang="nl-NL" dirty="0" smtClean="0"/>
              <a:t>Archief </a:t>
            </a:r>
            <a:r>
              <a:rPr lang="nl-NL" dirty="0" err="1" smtClean="0"/>
              <a:t>by</a:t>
            </a:r>
            <a:r>
              <a:rPr lang="nl-NL" dirty="0" smtClean="0"/>
              <a:t> design</a:t>
            </a:r>
          </a:p>
          <a:p>
            <a:r>
              <a:rPr lang="nl-NL" dirty="0" smtClean="0"/>
              <a:t>Regie op autorisatie en toegang </a:t>
            </a:r>
            <a:r>
              <a:rPr lang="nl-NL" dirty="0" err="1" smtClean="0"/>
              <a:t>by</a:t>
            </a:r>
            <a:r>
              <a:rPr lang="nl-NL" dirty="0" smtClean="0"/>
              <a:t> design</a:t>
            </a:r>
          </a:p>
          <a:p>
            <a:r>
              <a:rPr lang="nl-NL" dirty="0" smtClean="0"/>
              <a:t>Gegevenslandschap: bevragen en bewerken bij de bron</a:t>
            </a:r>
            <a:endParaRPr lang="nl-NL" dirty="0"/>
          </a:p>
          <a:p>
            <a:r>
              <a:rPr lang="nl-NL" dirty="0" smtClean="0"/>
              <a:t>Transparant en open</a:t>
            </a:r>
          </a:p>
          <a:p>
            <a:r>
              <a:rPr lang="nl-NL" dirty="0" smtClean="0"/>
              <a:t>Samen organiseren</a:t>
            </a:r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4006685"/>
            <a:ext cx="4066155" cy="285131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5529999"/>
            <a:ext cx="4824536" cy="149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1" y="1626639"/>
            <a:ext cx="2827891" cy="1937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4559" y="3933057"/>
            <a:ext cx="5003945" cy="295232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Beweging in voorzieningen en stelsels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Overheid breed</a:t>
            </a:r>
          </a:p>
          <a:p>
            <a:r>
              <a:rPr lang="nl-NL" dirty="0" err="1" smtClean="0"/>
              <a:t>eID</a:t>
            </a:r>
            <a:r>
              <a:rPr lang="nl-NL" dirty="0" smtClean="0"/>
              <a:t> (voor inwoners, ondernemers en professionals)</a:t>
            </a:r>
          </a:p>
          <a:p>
            <a:r>
              <a:rPr lang="nl-NL" dirty="0" smtClean="0"/>
              <a:t>Digitaal ondertekenen</a:t>
            </a:r>
          </a:p>
          <a:p>
            <a:r>
              <a:rPr lang="nl-NL" dirty="0" smtClean="0"/>
              <a:t>Inzage in gebruik van gegevens</a:t>
            </a:r>
          </a:p>
          <a:p>
            <a:r>
              <a:rPr lang="nl-NL" dirty="0" smtClean="0"/>
              <a:t>Collectieve infrastructuur</a:t>
            </a:r>
          </a:p>
          <a:p>
            <a:r>
              <a:rPr lang="nl-NL" dirty="0" smtClean="0"/>
              <a:t>Gegevensbronnen via </a:t>
            </a:r>
            <a:r>
              <a:rPr lang="nl-NL" dirty="0" err="1" smtClean="0"/>
              <a:t>API’s</a:t>
            </a:r>
            <a:r>
              <a:rPr lang="nl-NL" dirty="0" smtClean="0"/>
              <a:t> beschikbaar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68424">
            <a:off x="331018" y="4431836"/>
            <a:ext cx="3091096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01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ep 4"/>
          <p:cNvGrpSpPr/>
          <p:nvPr/>
        </p:nvGrpSpPr>
        <p:grpSpPr>
          <a:xfrm>
            <a:off x="162383" y="1484563"/>
            <a:ext cx="7721985" cy="3711877"/>
            <a:chOff x="162383" y="1484563"/>
            <a:chExt cx="7721985" cy="3711877"/>
          </a:xfrm>
        </p:grpSpPr>
        <p:sp>
          <p:nvSpPr>
            <p:cNvPr id="64" name="Rechthoek 63"/>
            <p:cNvSpPr/>
            <p:nvPr/>
          </p:nvSpPr>
          <p:spPr bwMode="auto">
            <a:xfrm>
              <a:off x="874779" y="1484563"/>
              <a:ext cx="7009589" cy="1080120"/>
            </a:xfrm>
            <a:prstGeom prst="rect">
              <a:avLst/>
            </a:prstGeom>
            <a:solidFill>
              <a:srgbClr val="B6F874">
                <a:alpha val="75000"/>
              </a:srgb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6" name="Rechthoek 65"/>
            <p:cNvSpPr/>
            <p:nvPr/>
          </p:nvSpPr>
          <p:spPr bwMode="auto">
            <a:xfrm>
              <a:off x="870797" y="2521822"/>
              <a:ext cx="7013571" cy="1080120"/>
            </a:xfrm>
            <a:prstGeom prst="rect">
              <a:avLst/>
            </a:prstGeom>
            <a:solidFill>
              <a:srgbClr val="E68668">
                <a:alpha val="75000"/>
              </a:srgb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8" name="Rechthoek 67"/>
            <p:cNvSpPr/>
            <p:nvPr/>
          </p:nvSpPr>
          <p:spPr bwMode="auto">
            <a:xfrm>
              <a:off x="899592" y="3600251"/>
              <a:ext cx="6962877" cy="1596189"/>
            </a:xfrm>
            <a:prstGeom prst="rect">
              <a:avLst/>
            </a:prstGeom>
            <a:solidFill>
              <a:schemeClr val="accent3">
                <a:lumMod val="25000"/>
                <a:lumOff val="75000"/>
                <a:alpha val="75000"/>
              </a:scheme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65" name="Rechthoek 64"/>
            <p:cNvSpPr/>
            <p:nvPr/>
          </p:nvSpPr>
          <p:spPr bwMode="auto">
            <a:xfrm flipH="1">
              <a:off x="179512" y="1484563"/>
              <a:ext cx="335258" cy="1080120"/>
            </a:xfrm>
            <a:prstGeom prst="rect">
              <a:avLst/>
            </a:prstGeom>
            <a:solidFill>
              <a:srgbClr val="B6F874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ea typeface="ＭＳ Ｐゴシック" charset="0"/>
                  <a:cs typeface="Arial" charset="0"/>
                </a:rPr>
                <a:t>Interactie</a:t>
              </a:r>
            </a:p>
          </p:txBody>
        </p:sp>
        <p:sp>
          <p:nvSpPr>
            <p:cNvPr id="67" name="Rechthoek 66"/>
            <p:cNvSpPr/>
            <p:nvPr/>
          </p:nvSpPr>
          <p:spPr bwMode="auto">
            <a:xfrm>
              <a:off x="168179" y="2521822"/>
              <a:ext cx="371373" cy="1080120"/>
            </a:xfrm>
            <a:prstGeom prst="rect">
              <a:avLst/>
            </a:prstGeom>
            <a:solidFill>
              <a:srgbClr val="E68668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6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ea typeface="ＭＳ Ｐゴシック" charset="0"/>
                  <a:cs typeface="Arial" charset="0"/>
                </a:rPr>
                <a:t>Toegang</a:t>
              </a:r>
            </a:p>
          </p:txBody>
        </p:sp>
        <p:sp>
          <p:nvSpPr>
            <p:cNvPr id="69" name="Rechthoek 68"/>
            <p:cNvSpPr/>
            <p:nvPr/>
          </p:nvSpPr>
          <p:spPr bwMode="auto">
            <a:xfrm>
              <a:off x="162383" y="3573016"/>
              <a:ext cx="377170" cy="1596189"/>
            </a:xfrm>
            <a:prstGeom prst="rect">
              <a:avLst/>
            </a:prstGeom>
            <a:solidFill>
              <a:schemeClr val="accent3">
                <a:lumMod val="25000"/>
                <a:lumOff val="75000"/>
              </a:scheme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vert270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600" b="0" i="0" u="none" strike="noStrike" cap="none" normalizeH="0" baseline="0" dirty="0" smtClean="0">
                  <a:ln>
                    <a:noFill/>
                  </a:ln>
                  <a:effectLst/>
                  <a:latin typeface="Arial" charset="0"/>
                  <a:ea typeface="ＭＳ Ｐゴシック" charset="0"/>
                  <a:cs typeface="Arial" charset="0"/>
                </a:rPr>
                <a:t>Gegevens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Inrichting informatievoorziening nu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 rot="5400000">
            <a:off x="3689688" y="2079063"/>
            <a:ext cx="792088" cy="7236377"/>
          </a:xfrm>
          <a:prstGeom prst="rect">
            <a:avLst/>
          </a:prstGeom>
          <a:solidFill>
            <a:srgbClr val="F4F04E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powder"/>
          <a:ex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24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  <a:ea typeface="ＭＳ Ｐゴシック" charset="0"/>
                <a:cs typeface="Arial" charset="0"/>
              </a:rPr>
              <a:t>Verbinding tussen/met (basis)registraties</a:t>
            </a:r>
          </a:p>
        </p:txBody>
      </p:sp>
      <p:grpSp>
        <p:nvGrpSpPr>
          <p:cNvPr id="14" name="Groep 13"/>
          <p:cNvGrpSpPr/>
          <p:nvPr/>
        </p:nvGrpSpPr>
        <p:grpSpPr>
          <a:xfrm>
            <a:off x="718397" y="1332163"/>
            <a:ext cx="901275" cy="3713568"/>
            <a:chOff x="6654479" y="1875672"/>
            <a:chExt cx="1301896" cy="3713568"/>
          </a:xfrm>
          <a:effectLst>
            <a:reflection endPos="0" dist="50800" dir="5400000" sy="-100000" algn="bl" rotWithShape="0"/>
          </a:effectLst>
        </p:grpSpPr>
        <p:sp>
          <p:nvSpPr>
            <p:cNvPr id="3" name="Rechthoek 2"/>
            <p:cNvSpPr/>
            <p:nvPr/>
          </p:nvSpPr>
          <p:spPr bwMode="auto">
            <a:xfrm>
              <a:off x="6660231" y="1875672"/>
              <a:ext cx="1296144" cy="1080120"/>
            </a:xfrm>
            <a:prstGeom prst="rect">
              <a:avLst/>
            </a:prstGeom>
            <a:solidFill>
              <a:srgbClr val="B6F874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1" name="Rechthoek 10"/>
            <p:cNvSpPr/>
            <p:nvPr/>
          </p:nvSpPr>
          <p:spPr bwMode="auto">
            <a:xfrm>
              <a:off x="6654479" y="2912931"/>
              <a:ext cx="1296144" cy="1080120"/>
            </a:xfrm>
            <a:prstGeom prst="rect">
              <a:avLst/>
            </a:prstGeom>
            <a:solidFill>
              <a:srgbClr val="E68668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2" name="Rechthoek 11"/>
            <p:cNvSpPr/>
            <p:nvPr/>
          </p:nvSpPr>
          <p:spPr bwMode="auto">
            <a:xfrm>
              <a:off x="6654479" y="3991360"/>
              <a:ext cx="1296144" cy="1596189"/>
            </a:xfrm>
            <a:prstGeom prst="rect">
              <a:avLst/>
            </a:prstGeom>
            <a:solidFill>
              <a:schemeClr val="accent3">
                <a:lumMod val="25000"/>
                <a:lumOff val="75000"/>
              </a:scheme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3" name="Rechthoek 12"/>
            <p:cNvSpPr/>
            <p:nvPr/>
          </p:nvSpPr>
          <p:spPr bwMode="auto">
            <a:xfrm>
              <a:off x="6654479" y="1875672"/>
              <a:ext cx="1296144" cy="3713568"/>
            </a:xfrm>
            <a:prstGeom prst="rect">
              <a:avLst/>
            </a:prstGeom>
            <a:noFill/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15" name="Groep 14"/>
          <p:cNvGrpSpPr/>
          <p:nvPr/>
        </p:nvGrpSpPr>
        <p:grpSpPr>
          <a:xfrm>
            <a:off x="5993291" y="1628799"/>
            <a:ext cx="1464781" cy="3416931"/>
            <a:chOff x="6654479" y="1875672"/>
            <a:chExt cx="1301896" cy="3713568"/>
          </a:xfrm>
          <a:effectLst>
            <a:reflection endPos="0" dist="50800" dir="5400000" sy="-100000" algn="bl" rotWithShape="0"/>
          </a:effectLst>
        </p:grpSpPr>
        <p:sp>
          <p:nvSpPr>
            <p:cNvPr id="16" name="Rechthoek 15"/>
            <p:cNvSpPr/>
            <p:nvPr/>
          </p:nvSpPr>
          <p:spPr bwMode="auto">
            <a:xfrm>
              <a:off x="6660231" y="1875672"/>
              <a:ext cx="1296144" cy="1080120"/>
            </a:xfrm>
            <a:prstGeom prst="rect">
              <a:avLst/>
            </a:prstGeom>
            <a:solidFill>
              <a:srgbClr val="B6F874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7" name="Rechthoek 16"/>
            <p:cNvSpPr/>
            <p:nvPr/>
          </p:nvSpPr>
          <p:spPr bwMode="auto">
            <a:xfrm>
              <a:off x="6654479" y="2912931"/>
              <a:ext cx="1296144" cy="1080120"/>
            </a:xfrm>
            <a:prstGeom prst="rect">
              <a:avLst/>
            </a:prstGeom>
            <a:solidFill>
              <a:srgbClr val="E68668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8" name="Rechthoek 17"/>
            <p:cNvSpPr/>
            <p:nvPr/>
          </p:nvSpPr>
          <p:spPr bwMode="auto">
            <a:xfrm>
              <a:off x="6654479" y="3991360"/>
              <a:ext cx="1296144" cy="1596189"/>
            </a:xfrm>
            <a:prstGeom prst="rect">
              <a:avLst/>
            </a:prstGeom>
            <a:solidFill>
              <a:schemeClr val="accent3">
                <a:lumMod val="25000"/>
                <a:lumOff val="75000"/>
              </a:scheme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19" name="Rechthoek 18"/>
            <p:cNvSpPr/>
            <p:nvPr/>
          </p:nvSpPr>
          <p:spPr bwMode="auto">
            <a:xfrm>
              <a:off x="6654479" y="1875672"/>
              <a:ext cx="1296144" cy="3713568"/>
            </a:xfrm>
            <a:prstGeom prst="rect">
              <a:avLst/>
            </a:prstGeom>
            <a:noFill/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20" name="Groep 19"/>
          <p:cNvGrpSpPr/>
          <p:nvPr/>
        </p:nvGrpSpPr>
        <p:grpSpPr>
          <a:xfrm>
            <a:off x="5196563" y="1351030"/>
            <a:ext cx="599573" cy="3713568"/>
            <a:chOff x="6654479" y="1875672"/>
            <a:chExt cx="1301896" cy="3713568"/>
          </a:xfrm>
          <a:effectLst>
            <a:reflection endPos="0" dist="50800" dir="5400000" sy="-100000" algn="bl" rotWithShape="0"/>
          </a:effectLst>
        </p:grpSpPr>
        <p:sp>
          <p:nvSpPr>
            <p:cNvPr id="21" name="Rechthoek 20"/>
            <p:cNvSpPr/>
            <p:nvPr/>
          </p:nvSpPr>
          <p:spPr bwMode="auto">
            <a:xfrm>
              <a:off x="6660231" y="1875672"/>
              <a:ext cx="1296144" cy="1080120"/>
            </a:xfrm>
            <a:prstGeom prst="rect">
              <a:avLst/>
            </a:prstGeom>
            <a:solidFill>
              <a:srgbClr val="B6F874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2" name="Rechthoek 21"/>
            <p:cNvSpPr/>
            <p:nvPr/>
          </p:nvSpPr>
          <p:spPr bwMode="auto">
            <a:xfrm>
              <a:off x="6654479" y="2912931"/>
              <a:ext cx="1296144" cy="1080120"/>
            </a:xfrm>
            <a:prstGeom prst="rect">
              <a:avLst/>
            </a:prstGeom>
            <a:solidFill>
              <a:srgbClr val="E68668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3" name="Rechthoek 22"/>
            <p:cNvSpPr/>
            <p:nvPr/>
          </p:nvSpPr>
          <p:spPr bwMode="auto">
            <a:xfrm>
              <a:off x="6654479" y="3991360"/>
              <a:ext cx="1296144" cy="1596189"/>
            </a:xfrm>
            <a:prstGeom prst="rect">
              <a:avLst/>
            </a:prstGeom>
            <a:solidFill>
              <a:schemeClr val="accent3">
                <a:lumMod val="25000"/>
                <a:lumOff val="75000"/>
              </a:scheme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4" name="Rechthoek 23"/>
            <p:cNvSpPr/>
            <p:nvPr/>
          </p:nvSpPr>
          <p:spPr bwMode="auto">
            <a:xfrm>
              <a:off x="6654479" y="1875672"/>
              <a:ext cx="1296144" cy="3713568"/>
            </a:xfrm>
            <a:prstGeom prst="rect">
              <a:avLst/>
            </a:prstGeom>
            <a:noFill/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25" name="Groep 24"/>
          <p:cNvGrpSpPr/>
          <p:nvPr/>
        </p:nvGrpSpPr>
        <p:grpSpPr>
          <a:xfrm>
            <a:off x="3354428" y="1332163"/>
            <a:ext cx="1649619" cy="3713568"/>
            <a:chOff x="6654479" y="1875672"/>
            <a:chExt cx="1301896" cy="3713568"/>
          </a:xfrm>
          <a:effectLst>
            <a:reflection endPos="0" dist="50800" dir="5400000" sy="-100000" algn="bl" rotWithShape="0"/>
          </a:effectLst>
        </p:grpSpPr>
        <p:sp>
          <p:nvSpPr>
            <p:cNvPr id="26" name="Rechthoek 25"/>
            <p:cNvSpPr/>
            <p:nvPr/>
          </p:nvSpPr>
          <p:spPr bwMode="auto">
            <a:xfrm>
              <a:off x="6660231" y="1875672"/>
              <a:ext cx="1296144" cy="1080120"/>
            </a:xfrm>
            <a:prstGeom prst="rect">
              <a:avLst/>
            </a:prstGeom>
            <a:solidFill>
              <a:srgbClr val="B6F874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7" name="Rechthoek 26"/>
            <p:cNvSpPr/>
            <p:nvPr/>
          </p:nvSpPr>
          <p:spPr bwMode="auto">
            <a:xfrm>
              <a:off x="6654479" y="2912931"/>
              <a:ext cx="1296144" cy="1080120"/>
            </a:xfrm>
            <a:prstGeom prst="rect">
              <a:avLst/>
            </a:prstGeom>
            <a:solidFill>
              <a:srgbClr val="E68668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8" name="Rechthoek 27"/>
            <p:cNvSpPr/>
            <p:nvPr/>
          </p:nvSpPr>
          <p:spPr bwMode="auto">
            <a:xfrm>
              <a:off x="6654479" y="3991360"/>
              <a:ext cx="1296144" cy="1596189"/>
            </a:xfrm>
            <a:prstGeom prst="rect">
              <a:avLst/>
            </a:prstGeom>
            <a:solidFill>
              <a:schemeClr val="accent3">
                <a:lumMod val="25000"/>
                <a:lumOff val="75000"/>
              </a:scheme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29" name="Rechthoek 28"/>
            <p:cNvSpPr/>
            <p:nvPr/>
          </p:nvSpPr>
          <p:spPr bwMode="auto">
            <a:xfrm>
              <a:off x="6654479" y="1875672"/>
              <a:ext cx="1296144" cy="3713568"/>
            </a:xfrm>
            <a:prstGeom prst="rect">
              <a:avLst/>
            </a:prstGeom>
            <a:noFill/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grpSp>
        <p:nvGrpSpPr>
          <p:cNvPr id="30" name="Groep 29"/>
          <p:cNvGrpSpPr/>
          <p:nvPr/>
        </p:nvGrpSpPr>
        <p:grpSpPr>
          <a:xfrm>
            <a:off x="2051720" y="1853035"/>
            <a:ext cx="874525" cy="3189631"/>
            <a:chOff x="6654479" y="1875672"/>
            <a:chExt cx="1301896" cy="3713568"/>
          </a:xfrm>
          <a:effectLst>
            <a:reflection endPos="0" dist="50800" dir="5400000" sy="-100000" algn="bl" rotWithShape="0"/>
          </a:effectLst>
        </p:grpSpPr>
        <p:sp>
          <p:nvSpPr>
            <p:cNvPr id="31" name="Rechthoek 30"/>
            <p:cNvSpPr/>
            <p:nvPr/>
          </p:nvSpPr>
          <p:spPr bwMode="auto">
            <a:xfrm>
              <a:off x="6660231" y="1875672"/>
              <a:ext cx="1296144" cy="1080120"/>
            </a:xfrm>
            <a:prstGeom prst="rect">
              <a:avLst/>
            </a:prstGeom>
            <a:solidFill>
              <a:srgbClr val="B6F874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2" name="Rechthoek 31"/>
            <p:cNvSpPr/>
            <p:nvPr/>
          </p:nvSpPr>
          <p:spPr bwMode="auto">
            <a:xfrm>
              <a:off x="6654479" y="2912931"/>
              <a:ext cx="1296144" cy="1080120"/>
            </a:xfrm>
            <a:prstGeom prst="rect">
              <a:avLst/>
            </a:prstGeom>
            <a:solidFill>
              <a:srgbClr val="E68668"/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3" name="Rechthoek 32"/>
            <p:cNvSpPr/>
            <p:nvPr/>
          </p:nvSpPr>
          <p:spPr bwMode="auto">
            <a:xfrm>
              <a:off x="6654479" y="3991360"/>
              <a:ext cx="1296144" cy="1596189"/>
            </a:xfrm>
            <a:prstGeom prst="rect">
              <a:avLst/>
            </a:prstGeom>
            <a:solidFill>
              <a:schemeClr val="accent3">
                <a:lumMod val="25000"/>
                <a:lumOff val="75000"/>
              </a:schemeClr>
            </a:solidFill>
            <a:ln w="9525" cap="flat" cmpd="sng" algn="ctr">
              <a:solidFill>
                <a:srgbClr val="003258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  <p:sp>
          <p:nvSpPr>
            <p:cNvPr id="34" name="Rechthoek 33"/>
            <p:cNvSpPr/>
            <p:nvPr/>
          </p:nvSpPr>
          <p:spPr bwMode="auto">
            <a:xfrm>
              <a:off x="6654479" y="1875672"/>
              <a:ext cx="1296144" cy="3713568"/>
            </a:xfrm>
            <a:prstGeom prst="rect">
              <a:avLst/>
            </a:prstGeom>
            <a:noFill/>
            <a:ln w="4445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prstMaterial="powder">
              <a:bevelT w="0" h="0"/>
            </a:sp3d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35" name="Draaiende pijl 34"/>
          <p:cNvSpPr/>
          <p:nvPr/>
        </p:nvSpPr>
        <p:spPr bwMode="auto">
          <a:xfrm rot="1437507">
            <a:off x="823602" y="4681786"/>
            <a:ext cx="792088" cy="86409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173803"/>
              <a:gd name="adj5" fmla="val 12500"/>
            </a:avLst>
          </a:prstGeom>
          <a:solidFill>
            <a:srgbClr val="F6A186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powder"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6" name="Draaiende pijl 35"/>
          <p:cNvSpPr/>
          <p:nvPr/>
        </p:nvSpPr>
        <p:spPr bwMode="auto">
          <a:xfrm rot="9152391">
            <a:off x="2126902" y="4719509"/>
            <a:ext cx="763647" cy="77749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173803"/>
              <a:gd name="adj5" fmla="val 12500"/>
            </a:avLst>
          </a:prstGeom>
          <a:solidFill>
            <a:srgbClr val="F6A186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powder"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7" name="Draaiende pijl 36"/>
          <p:cNvSpPr/>
          <p:nvPr/>
        </p:nvSpPr>
        <p:spPr bwMode="auto">
          <a:xfrm rot="1437507">
            <a:off x="3839512" y="4624432"/>
            <a:ext cx="823739" cy="86409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173803"/>
              <a:gd name="adj5" fmla="val 12500"/>
            </a:avLst>
          </a:prstGeom>
          <a:solidFill>
            <a:srgbClr val="F6A186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powder"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8" name="Draaiende pijl 37"/>
          <p:cNvSpPr/>
          <p:nvPr/>
        </p:nvSpPr>
        <p:spPr bwMode="auto">
          <a:xfrm rot="9502172">
            <a:off x="5127559" y="4664224"/>
            <a:ext cx="734234" cy="73562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173803"/>
              <a:gd name="adj5" fmla="val 12500"/>
            </a:avLst>
          </a:prstGeom>
          <a:solidFill>
            <a:srgbClr val="F6A186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powder"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9" name="Draaiende pijl 38"/>
          <p:cNvSpPr/>
          <p:nvPr/>
        </p:nvSpPr>
        <p:spPr bwMode="auto">
          <a:xfrm rot="16200000">
            <a:off x="6363825" y="4682192"/>
            <a:ext cx="793920" cy="863284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173803"/>
              <a:gd name="adj5" fmla="val 12500"/>
            </a:avLst>
          </a:prstGeom>
          <a:solidFill>
            <a:srgbClr val="F6A186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prstMaterial="powder"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69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>
            <a:off x="899592" y="1340768"/>
            <a:ext cx="7272808" cy="4176464"/>
            <a:chOff x="1051030" y="1794772"/>
            <a:chExt cx="4686455" cy="2820912"/>
          </a:xfrm>
        </p:grpSpPr>
        <p:sp>
          <p:nvSpPr>
            <p:cNvPr id="180" name="Rectangle 179"/>
            <p:cNvSpPr/>
            <p:nvPr/>
          </p:nvSpPr>
          <p:spPr>
            <a:xfrm>
              <a:off x="1331640" y="1794772"/>
              <a:ext cx="4405472" cy="735330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36" b="1" noProof="1">
                <a:solidFill>
                  <a:schemeClr val="tx1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329332" y="3479054"/>
              <a:ext cx="4408153" cy="1136630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36" b="1" noProof="1">
                <a:solidFill>
                  <a:schemeClr val="tx1"/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1331640" y="2636912"/>
              <a:ext cx="4405472" cy="735330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36" b="1" noProof="1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46953" y="3700125"/>
              <a:ext cx="12863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Regels (logica)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7426" y="3745572"/>
              <a:ext cx="206993" cy="206993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1444986" y="3700125"/>
              <a:ext cx="12863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Autorisatie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6886" y="3760169"/>
              <a:ext cx="154692" cy="17209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444986" y="2025198"/>
              <a:ext cx="12863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Gebruikersinterfaces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172" y="2097638"/>
              <a:ext cx="176118" cy="155485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4248920" y="3700125"/>
              <a:ext cx="12863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Audit logging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0819" y="3735310"/>
              <a:ext cx="221814" cy="22181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444986" y="4131001"/>
              <a:ext cx="12863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Gemeentelijke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6885" y="4177152"/>
              <a:ext cx="208401" cy="208401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444986" y="2852342"/>
              <a:ext cx="1286313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Authenticatie</a:t>
              </a: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3518" y="2913577"/>
              <a:ext cx="157674" cy="158157"/>
            </a:xfrm>
            <a:prstGeom prst="rect">
              <a:avLst/>
            </a:prstGeom>
          </p:spPr>
        </p:pic>
        <p:sp>
          <p:nvSpPr>
            <p:cNvPr id="27" name="Rectangle 26"/>
            <p:cNvSpPr/>
            <p:nvPr/>
          </p:nvSpPr>
          <p:spPr>
            <a:xfrm>
              <a:off x="2846953" y="4136073"/>
              <a:ext cx="12863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Keten- en netwerk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8852" y="4182224"/>
              <a:ext cx="208401" cy="208401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4248920" y="4152348"/>
              <a:ext cx="12863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Basis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</a:t>
              </a:r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0819" y="4198499"/>
              <a:ext cx="208401" cy="208401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 rot="16200000">
              <a:off x="779219" y="2066586"/>
              <a:ext cx="735330" cy="191702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36" b="1" u="sng" noProof="1" smtClean="0">
                  <a:solidFill>
                    <a:schemeClr val="tx1"/>
                  </a:solidFill>
                </a:rPr>
                <a:t>Interactie</a:t>
              </a:r>
              <a:endParaRPr lang="en-US" sz="836" b="1" u="sng" noProof="1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 rot="16200000">
              <a:off x="779218" y="2908724"/>
              <a:ext cx="735330" cy="191705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36" b="1" u="sng" noProof="1">
                  <a:solidFill>
                    <a:schemeClr val="tx1"/>
                  </a:solidFill>
                </a:rPr>
                <a:t>Infrastructuur</a:t>
              </a:r>
            </a:p>
          </p:txBody>
        </p:sp>
        <p:sp>
          <p:nvSpPr>
            <p:cNvPr id="33" name="Rectangle 32"/>
            <p:cNvSpPr/>
            <p:nvPr/>
          </p:nvSpPr>
          <p:spPr>
            <a:xfrm rot="16200000">
              <a:off x="578566" y="3951516"/>
              <a:ext cx="1136632" cy="191703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36" b="1" u="sng" noProof="1">
                  <a:solidFill>
                    <a:schemeClr val="tx1"/>
                  </a:solidFill>
                </a:rPr>
                <a:t>Gegevenslandschap</a:t>
              </a:r>
            </a:p>
          </p:txBody>
        </p:sp>
      </p:grp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Beweging</a:t>
            </a:r>
            <a:endParaRPr lang="nl-NL" dirty="0"/>
          </a:p>
        </p:txBody>
      </p:sp>
      <p:sp>
        <p:nvSpPr>
          <p:cNvPr id="34" name="Tijdelijke aanduiding voor inhoud 2"/>
          <p:cNvSpPr txBox="1">
            <a:spLocks/>
          </p:cNvSpPr>
          <p:nvPr/>
        </p:nvSpPr>
        <p:spPr>
          <a:xfrm>
            <a:off x="723368" y="5653424"/>
            <a:ext cx="7704000" cy="105018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2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r>
              <a:rPr lang="nl-NL" dirty="0" smtClean="0"/>
              <a:t>Interfaces </a:t>
            </a:r>
            <a:r>
              <a:rPr lang="nl-NL" dirty="0"/>
              <a:t>los van authenticatie, bedrijfsregels en gegevens 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02690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Applicaties anders inrichten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Geen eigen vastgelegde </a:t>
            </a:r>
            <a:r>
              <a:rPr lang="nl-NL" dirty="0"/>
              <a:t>basisgegevens </a:t>
            </a:r>
            <a:r>
              <a:rPr lang="nl-NL" dirty="0" smtClean="0"/>
              <a:t>meer (gegevens die elders beschikbaar zijn) </a:t>
            </a:r>
          </a:p>
          <a:p>
            <a:r>
              <a:rPr lang="nl-NL" dirty="0" smtClean="0"/>
              <a:t>Sturen op slimme interface</a:t>
            </a:r>
          </a:p>
          <a:p>
            <a:endParaRPr lang="nl-NL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90208"/>
            <a:ext cx="7245264" cy="415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38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/>
          <p:cNvGrpSpPr/>
          <p:nvPr/>
        </p:nvGrpSpPr>
        <p:grpSpPr>
          <a:xfrm>
            <a:off x="1115617" y="141381"/>
            <a:ext cx="7416823" cy="6604533"/>
            <a:chOff x="827584" y="141381"/>
            <a:chExt cx="7416823" cy="6604533"/>
          </a:xfrm>
        </p:grpSpPr>
        <p:sp>
          <p:nvSpPr>
            <p:cNvPr id="99" name="Rectangle 98"/>
            <p:cNvSpPr/>
            <p:nvPr/>
          </p:nvSpPr>
          <p:spPr>
            <a:xfrm rot="16200000">
              <a:off x="4103683" y="-1797829"/>
              <a:ext cx="1232038" cy="7049405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36" b="1" u="sng" noProof="1">
                <a:solidFill>
                  <a:schemeClr val="tx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 rot="16200000">
              <a:off x="4274145" y="-2937761"/>
              <a:ext cx="891119" cy="7049405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36" b="1" u="sng" noProof="1">
                <a:solidFill>
                  <a:schemeClr val="tx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 rot="16200000">
              <a:off x="2560715" y="1062224"/>
              <a:ext cx="4317974" cy="7049402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36" b="1" u="sng" noProof="1">
                <a:solidFill>
                  <a:schemeClr val="tx1"/>
                </a:solidFill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1339656" y="1634703"/>
              <a:ext cx="3246859" cy="58786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Gebruikersauthenticatie</a:t>
              </a: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342504" y="2544365"/>
              <a:ext cx="3250288" cy="981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Dienstenaanbod aan gemeenten en ketenpartijen</a:t>
              </a:r>
            </a:p>
            <a:p>
              <a:endParaRPr lang="en-US" sz="836" b="1" noProof="1">
                <a:solidFill>
                  <a:schemeClr val="tx1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449550" y="2742845"/>
              <a:ext cx="1435602" cy="2912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Gegevenscatalogus</a:t>
              </a:r>
            </a:p>
          </p:txBody>
        </p:sp>
        <p:pic>
          <p:nvPicPr>
            <p:cNvPr id="173" name="Picture 17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3877" y="2817358"/>
              <a:ext cx="189938" cy="154007"/>
            </a:xfrm>
            <a:prstGeom prst="rect">
              <a:avLst/>
            </a:prstGeom>
          </p:spPr>
        </p:pic>
        <p:sp>
          <p:nvSpPr>
            <p:cNvPr id="177" name="Rectangle 176"/>
            <p:cNvSpPr/>
            <p:nvPr/>
          </p:nvSpPr>
          <p:spPr>
            <a:xfrm>
              <a:off x="1339657" y="5616362"/>
              <a:ext cx="6744369" cy="98936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Gegevensbronnen</a:t>
              </a: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1342502" y="280101"/>
              <a:ext cx="3905069" cy="63141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Gemeenten en keten- en netwerkpartijen</a:t>
              </a: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1449550" y="495757"/>
              <a:ext cx="1296309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Processystemen</a:t>
              </a:r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852903" y="497372"/>
              <a:ext cx="1105782" cy="2956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Mobiele apps</a:t>
              </a:r>
            </a:p>
          </p:txBody>
        </p:sp>
        <p:pic>
          <p:nvPicPr>
            <p:cNvPr id="183" name="Picture 18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9195" y="560215"/>
              <a:ext cx="210389" cy="170589"/>
            </a:xfrm>
            <a:prstGeom prst="rect">
              <a:avLst/>
            </a:prstGeom>
          </p:spPr>
        </p:pic>
        <p:pic>
          <p:nvPicPr>
            <p:cNvPr id="184" name="Picture 183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2427" y="531703"/>
              <a:ext cx="264435" cy="214411"/>
            </a:xfrm>
            <a:prstGeom prst="rect">
              <a:avLst/>
            </a:prstGeom>
          </p:spPr>
        </p:pic>
        <p:sp>
          <p:nvSpPr>
            <p:cNvPr id="186" name="Rectangle 185"/>
            <p:cNvSpPr/>
            <p:nvPr/>
          </p:nvSpPr>
          <p:spPr>
            <a:xfrm>
              <a:off x="5354618" y="280101"/>
              <a:ext cx="2734430" cy="63141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Burgers en bedrijven</a:t>
              </a:r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4728807" y="2544068"/>
              <a:ext cx="3360244" cy="98162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Dienstenaanbod aan burgers en bedrijven</a:t>
              </a:r>
            </a:p>
          </p:txBody>
        </p:sp>
        <p:grpSp>
          <p:nvGrpSpPr>
            <p:cNvPr id="188" name="Group 187"/>
            <p:cNvGrpSpPr/>
            <p:nvPr/>
          </p:nvGrpSpPr>
          <p:grpSpPr>
            <a:xfrm>
              <a:off x="6776252" y="495756"/>
              <a:ext cx="1178291" cy="297238"/>
              <a:chOff x="767147" y="550411"/>
              <a:chExt cx="1671639" cy="469327"/>
            </a:xfrm>
          </p:grpSpPr>
          <p:sp>
            <p:nvSpPr>
              <p:cNvPr id="189" name="Rectangle 188"/>
              <p:cNvSpPr/>
              <p:nvPr/>
            </p:nvSpPr>
            <p:spPr>
              <a:xfrm>
                <a:off x="767147" y="550411"/>
                <a:ext cx="1671639" cy="4693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/>
                <a:r>
                  <a:rPr lang="nl-NL" sz="836" noProof="1">
                    <a:solidFill>
                      <a:schemeClr val="tx1"/>
                    </a:solidFill>
                  </a:rPr>
                  <a:t>Mobiele apps</a:t>
                </a:r>
              </a:p>
            </p:txBody>
          </p:sp>
          <p:pic>
            <p:nvPicPr>
              <p:cNvPr id="190" name="Picture 189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7442" y="634789"/>
                <a:ext cx="298478" cy="298478"/>
              </a:xfrm>
              <a:prstGeom prst="rect">
                <a:avLst/>
              </a:prstGeom>
            </p:spPr>
          </p:pic>
        </p:grpSp>
        <p:sp>
          <p:nvSpPr>
            <p:cNvPr id="191" name="Rectangle 190"/>
            <p:cNvSpPr/>
            <p:nvPr/>
          </p:nvSpPr>
          <p:spPr>
            <a:xfrm>
              <a:off x="1460657" y="1833738"/>
              <a:ext cx="1424495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Authenticatie</a:t>
              </a:r>
            </a:p>
          </p:txBody>
        </p:sp>
        <p:pic>
          <p:nvPicPr>
            <p:cNvPr id="192" name="Picture 19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5177" y="1894973"/>
              <a:ext cx="194461" cy="158157"/>
            </a:xfrm>
            <a:prstGeom prst="rect">
              <a:avLst/>
            </a:prstGeom>
          </p:spPr>
        </p:pic>
        <p:sp>
          <p:nvSpPr>
            <p:cNvPr id="193" name="Rectangle 192"/>
            <p:cNvSpPr/>
            <p:nvPr/>
          </p:nvSpPr>
          <p:spPr>
            <a:xfrm>
              <a:off x="3001589" y="2746915"/>
              <a:ext cx="1470569" cy="2912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Dienstencatalogus</a:t>
              </a:r>
            </a:p>
          </p:txBody>
        </p:sp>
        <p:pic>
          <p:nvPicPr>
            <p:cNvPr id="194" name="Picture 19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8020" y="2811555"/>
              <a:ext cx="189938" cy="154007"/>
            </a:xfrm>
            <a:prstGeom prst="rect">
              <a:avLst/>
            </a:prstGeom>
          </p:spPr>
        </p:pic>
        <p:sp>
          <p:nvSpPr>
            <p:cNvPr id="195" name="Rectangle 194"/>
            <p:cNvSpPr/>
            <p:nvPr/>
          </p:nvSpPr>
          <p:spPr>
            <a:xfrm>
              <a:off x="4879427" y="2738255"/>
              <a:ext cx="1490110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Beheren van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toestemmingen</a:t>
              </a:r>
            </a:p>
          </p:txBody>
        </p:sp>
        <p:pic>
          <p:nvPicPr>
            <p:cNvPr id="196" name="Picture 195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2386" y="2780023"/>
              <a:ext cx="275116" cy="223071"/>
            </a:xfrm>
            <a:prstGeom prst="rect">
              <a:avLst/>
            </a:prstGeom>
          </p:spPr>
        </p:pic>
        <p:sp>
          <p:nvSpPr>
            <p:cNvPr id="197" name="Rectangle 196"/>
            <p:cNvSpPr/>
            <p:nvPr/>
          </p:nvSpPr>
          <p:spPr>
            <a:xfrm>
              <a:off x="6505550" y="2742550"/>
              <a:ext cx="1458287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Inzien 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eigen gegevens</a:t>
              </a:r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4876559" y="3112938"/>
              <a:ext cx="1485301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Inzien uitwisseling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eigen gegevens</a:t>
              </a:r>
            </a:p>
          </p:txBody>
        </p:sp>
        <p:pic>
          <p:nvPicPr>
            <p:cNvPr id="199" name="Picture 19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0212" y="3147864"/>
              <a:ext cx="267289" cy="216725"/>
            </a:xfrm>
            <a:prstGeom prst="rect">
              <a:avLst/>
            </a:prstGeom>
          </p:spPr>
        </p:pic>
        <p:pic>
          <p:nvPicPr>
            <p:cNvPr id="200" name="Picture 199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34136" y="2778313"/>
              <a:ext cx="267289" cy="216725"/>
            </a:xfrm>
            <a:prstGeom prst="rect">
              <a:avLst/>
            </a:prstGeom>
          </p:spPr>
        </p:pic>
        <p:sp>
          <p:nvSpPr>
            <p:cNvPr id="201" name="Rectangle 200"/>
            <p:cNvSpPr/>
            <p:nvPr/>
          </p:nvSpPr>
          <p:spPr>
            <a:xfrm>
              <a:off x="6505550" y="3112938"/>
              <a:ext cx="1458287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Correctie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eigen gegevens</a:t>
              </a:r>
            </a:p>
          </p:txBody>
        </p:sp>
        <p:pic>
          <p:nvPicPr>
            <p:cNvPr id="202" name="Picture 20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34136" y="3148702"/>
              <a:ext cx="267289" cy="216725"/>
            </a:xfrm>
            <a:prstGeom prst="rect">
              <a:avLst/>
            </a:prstGeom>
          </p:spPr>
        </p:pic>
        <p:sp>
          <p:nvSpPr>
            <p:cNvPr id="203" name="Rectangle 202"/>
            <p:cNvSpPr/>
            <p:nvPr/>
          </p:nvSpPr>
          <p:spPr>
            <a:xfrm>
              <a:off x="5480811" y="499296"/>
              <a:ext cx="1178291" cy="2907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E-Formulieren</a:t>
              </a:r>
            </a:p>
          </p:txBody>
        </p:sp>
        <p:pic>
          <p:nvPicPr>
            <p:cNvPr id="204" name="Picture 203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4704" y="568338"/>
              <a:ext cx="218746" cy="177365"/>
            </a:xfrm>
            <a:prstGeom prst="rect">
              <a:avLst/>
            </a:prstGeom>
          </p:spPr>
        </p:pic>
        <p:sp>
          <p:nvSpPr>
            <p:cNvPr id="205" name="Rectangle 204"/>
            <p:cNvSpPr/>
            <p:nvPr/>
          </p:nvSpPr>
          <p:spPr>
            <a:xfrm>
              <a:off x="1349706" y="3613119"/>
              <a:ext cx="6739345" cy="579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Diensten</a:t>
              </a: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1449550" y="3815130"/>
              <a:ext cx="1335713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Bijhouden van 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</a:t>
              </a:r>
            </a:p>
          </p:txBody>
        </p:sp>
        <p:pic>
          <p:nvPicPr>
            <p:cNvPr id="208" name="Picture 207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2880" y="3867687"/>
              <a:ext cx="219536" cy="178006"/>
            </a:xfrm>
            <a:prstGeom prst="rect">
              <a:avLst/>
            </a:prstGeom>
          </p:spPr>
        </p:pic>
        <p:sp>
          <p:nvSpPr>
            <p:cNvPr id="210" name="Rectangle 209"/>
            <p:cNvSpPr/>
            <p:nvPr/>
          </p:nvSpPr>
          <p:spPr>
            <a:xfrm>
              <a:off x="5552298" y="3815129"/>
              <a:ext cx="1223954" cy="2978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Signaleren en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notificeren</a:t>
              </a:r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2873500" y="3815130"/>
              <a:ext cx="1324924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Ontsluiten van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(open) gegevens</a:t>
              </a:r>
            </a:p>
          </p:txBody>
        </p:sp>
        <p:pic>
          <p:nvPicPr>
            <p:cNvPr id="214" name="Picture 213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42105" y="3867687"/>
              <a:ext cx="219536" cy="178006"/>
            </a:xfrm>
            <a:prstGeom prst="rect">
              <a:avLst/>
            </a:prstGeom>
          </p:spPr>
        </p:pic>
        <p:sp>
          <p:nvSpPr>
            <p:cNvPr id="179" name="Rectangle 178"/>
            <p:cNvSpPr/>
            <p:nvPr/>
          </p:nvSpPr>
          <p:spPr>
            <a:xfrm>
              <a:off x="1449028" y="5845608"/>
              <a:ext cx="2107449" cy="658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Gemeenten</a:t>
              </a: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1564637" y="6096568"/>
              <a:ext cx="1735569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Actuele  en 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historische gegevens</a:t>
              </a:r>
            </a:p>
          </p:txBody>
        </p:sp>
        <p:pic>
          <p:nvPicPr>
            <p:cNvPr id="220" name="Picture 219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3098" y="6140481"/>
              <a:ext cx="267530" cy="216921"/>
            </a:xfrm>
            <a:prstGeom prst="rect">
              <a:avLst/>
            </a:prstGeom>
          </p:spPr>
        </p:pic>
        <p:sp>
          <p:nvSpPr>
            <p:cNvPr id="226" name="Rectangle 225"/>
            <p:cNvSpPr/>
            <p:nvPr/>
          </p:nvSpPr>
          <p:spPr>
            <a:xfrm>
              <a:off x="1339657" y="4947085"/>
              <a:ext cx="6749394" cy="579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Gegevensintegratie en virtualisatie</a:t>
              </a: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1449028" y="5145061"/>
              <a:ext cx="1335713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 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abstractie</a:t>
              </a: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2873497" y="5147500"/>
              <a:ext cx="1335713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federatie</a:t>
              </a: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4298211" y="5144096"/>
              <a:ext cx="1157137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Gegevens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delivery</a:t>
              </a:r>
            </a:p>
          </p:txBody>
        </p:sp>
        <p:pic>
          <p:nvPicPr>
            <p:cNvPr id="230" name="Picture 229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1452" y="5198303"/>
              <a:ext cx="232890" cy="188834"/>
            </a:xfrm>
            <a:prstGeom prst="rect">
              <a:avLst/>
            </a:prstGeom>
          </p:spPr>
        </p:pic>
        <p:pic>
          <p:nvPicPr>
            <p:cNvPr id="231" name="Picture 230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750" y="5198303"/>
              <a:ext cx="232890" cy="188834"/>
            </a:xfrm>
            <a:prstGeom prst="rect">
              <a:avLst/>
            </a:prstGeom>
          </p:spPr>
        </p:pic>
        <p:pic>
          <p:nvPicPr>
            <p:cNvPr id="232" name="Picture 231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3626" y="5202946"/>
              <a:ext cx="232890" cy="188834"/>
            </a:xfrm>
            <a:prstGeom prst="rect">
              <a:avLst/>
            </a:prstGeom>
          </p:spPr>
        </p:pic>
        <p:grpSp>
          <p:nvGrpSpPr>
            <p:cNvPr id="233" name="Group 232"/>
            <p:cNvGrpSpPr/>
            <p:nvPr/>
          </p:nvGrpSpPr>
          <p:grpSpPr>
            <a:xfrm>
              <a:off x="5533203" y="5143935"/>
              <a:ext cx="1243048" cy="291925"/>
              <a:chOff x="9226841" y="9100239"/>
              <a:chExt cx="1322632" cy="383084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9226841" y="9100239"/>
                <a:ext cx="1322632" cy="3830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r"/>
                <a:r>
                  <a:rPr lang="nl-NL" sz="836" noProof="1">
                    <a:solidFill>
                      <a:schemeClr val="tx1"/>
                    </a:solidFill>
                  </a:rPr>
                  <a:t>Gegevens</a:t>
                </a:r>
              </a:p>
              <a:p>
                <a:pPr algn="r"/>
                <a:r>
                  <a:rPr lang="nl-NL" sz="836" noProof="1">
                    <a:solidFill>
                      <a:schemeClr val="tx1"/>
                    </a:solidFill>
                  </a:rPr>
                  <a:t>transformatie</a:t>
                </a:r>
              </a:p>
            </p:txBody>
          </p:sp>
          <p:pic>
            <p:nvPicPr>
              <p:cNvPr id="235" name="Picture 234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305185" y="9155219"/>
                <a:ext cx="247802" cy="247802"/>
              </a:xfrm>
              <a:prstGeom prst="rect">
                <a:avLst/>
              </a:prstGeom>
            </p:spPr>
          </p:pic>
        </p:grpSp>
        <p:sp>
          <p:nvSpPr>
            <p:cNvPr id="242" name="Rectangle 241"/>
            <p:cNvSpPr/>
            <p:nvPr/>
          </p:nvSpPr>
          <p:spPr>
            <a:xfrm>
              <a:off x="4298211" y="3815129"/>
              <a:ext cx="1157137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Aanvragen en 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melden</a:t>
              </a:r>
            </a:p>
          </p:txBody>
        </p:sp>
        <p:pic>
          <p:nvPicPr>
            <p:cNvPr id="243" name="Picture 242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40570" y="3867687"/>
              <a:ext cx="219536" cy="178006"/>
            </a:xfrm>
            <a:prstGeom prst="rect">
              <a:avLst/>
            </a:prstGeom>
          </p:spPr>
        </p:pic>
        <p:sp>
          <p:nvSpPr>
            <p:cNvPr id="244" name="Rectangle 243"/>
            <p:cNvSpPr/>
            <p:nvPr/>
          </p:nvSpPr>
          <p:spPr>
            <a:xfrm>
              <a:off x="4051706" y="502222"/>
              <a:ext cx="1105782" cy="2907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Analyse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systemen</a:t>
              </a:r>
            </a:p>
          </p:txBody>
        </p:sp>
        <p:pic>
          <p:nvPicPr>
            <p:cNvPr id="245" name="Picture 244"/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27650" y="549195"/>
              <a:ext cx="233196" cy="189082"/>
            </a:xfrm>
            <a:prstGeom prst="rect">
              <a:avLst/>
            </a:prstGeom>
          </p:spPr>
        </p:pic>
        <p:sp>
          <p:nvSpPr>
            <p:cNvPr id="246" name="Rectangle 245"/>
            <p:cNvSpPr/>
            <p:nvPr/>
          </p:nvSpPr>
          <p:spPr>
            <a:xfrm>
              <a:off x="1344682" y="4277067"/>
              <a:ext cx="6739345" cy="57973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Dienstensautorisatie</a:t>
              </a: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460659" y="4487555"/>
              <a:ext cx="1337178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Autorisatie</a:t>
              </a:r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898557" y="4487555"/>
              <a:ext cx="1310656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Doelbinding en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toestemming</a:t>
              </a:r>
            </a:p>
          </p:txBody>
        </p:sp>
        <p:pic>
          <p:nvPicPr>
            <p:cNvPr id="249" name="Picture 248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0065" y="4547185"/>
              <a:ext cx="190783" cy="172095"/>
            </a:xfrm>
            <a:prstGeom prst="rect">
              <a:avLst/>
            </a:prstGeom>
          </p:spPr>
        </p:pic>
        <p:pic>
          <p:nvPicPr>
            <p:cNvPr id="250" name="Picture 249"/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64637" y="4556501"/>
              <a:ext cx="190783" cy="172095"/>
            </a:xfrm>
            <a:prstGeom prst="rect">
              <a:avLst/>
            </a:prstGeom>
          </p:spPr>
        </p:pic>
        <p:sp>
          <p:nvSpPr>
            <p:cNvPr id="251" name="Rectangle 250"/>
            <p:cNvSpPr/>
            <p:nvPr/>
          </p:nvSpPr>
          <p:spPr>
            <a:xfrm>
              <a:off x="4298211" y="4492610"/>
              <a:ext cx="1147557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Audit logging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5919933" y="5859379"/>
              <a:ext cx="2053681" cy="658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Landelijke partijen</a:t>
              </a: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046988" y="6103215"/>
              <a:ext cx="1735569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Actuele  en 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historische gegevens</a:t>
              </a:r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9398" y="6147129"/>
              <a:ext cx="294430" cy="216921"/>
            </a:xfrm>
            <a:prstGeom prst="rect">
              <a:avLst/>
            </a:prstGeom>
          </p:spPr>
        </p:pic>
        <p:sp>
          <p:nvSpPr>
            <p:cNvPr id="95" name="Rectangle 94"/>
            <p:cNvSpPr/>
            <p:nvPr/>
          </p:nvSpPr>
          <p:spPr>
            <a:xfrm>
              <a:off x="3684012" y="5859379"/>
              <a:ext cx="2091263" cy="658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Keten- en netwerkpartijen</a:t>
              </a: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817549" y="6116765"/>
              <a:ext cx="1735569" cy="2919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Actuele  en 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historische gegevens</a:t>
              </a:r>
            </a:p>
          </p:txBody>
        </p:sp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85056" y="6160679"/>
              <a:ext cx="267530" cy="216921"/>
            </a:xfrm>
            <a:prstGeom prst="rect">
              <a:avLst/>
            </a:prstGeom>
          </p:spPr>
        </p:pic>
        <p:sp>
          <p:nvSpPr>
            <p:cNvPr id="102" name="Rectangle 101"/>
            <p:cNvSpPr/>
            <p:nvPr/>
          </p:nvSpPr>
          <p:spPr>
            <a:xfrm rot="16200000">
              <a:off x="518440" y="450529"/>
              <a:ext cx="886072" cy="267775"/>
            </a:xfrm>
            <a:prstGeom prst="rect">
              <a:avLst/>
            </a:prstGeom>
            <a:solidFill>
              <a:srgbClr val="92D05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36" b="1" u="sng" noProof="1" smtClean="0">
                  <a:solidFill>
                    <a:schemeClr val="tx1"/>
                  </a:solidFill>
                </a:rPr>
                <a:t>Interactie</a:t>
              </a:r>
              <a:endParaRPr lang="en-US" sz="836" b="1" u="sng" noProof="1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 rot="16200000">
              <a:off x="-1200038" y="4450516"/>
              <a:ext cx="4323024" cy="267772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36" b="1" u="sng" noProof="1">
                  <a:solidFill>
                    <a:schemeClr val="tx1"/>
                  </a:solidFill>
                </a:rPr>
                <a:t>Gegevenslandschap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 rot="16200000">
              <a:off x="342927" y="1595509"/>
              <a:ext cx="1237089" cy="267776"/>
            </a:xfrm>
            <a:prstGeom prst="rect">
              <a:avLst/>
            </a:prstGeom>
            <a:solidFill>
              <a:srgbClr val="FF0000">
                <a:alpha val="42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36" b="1" u="sng" noProof="1">
                  <a:solidFill>
                    <a:schemeClr val="tx1"/>
                  </a:solidFill>
                </a:rPr>
                <a:t>Infrastructuur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1339058" y="1247208"/>
              <a:ext cx="6744969" cy="28537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nl-NL" sz="836" b="1" noProof="1">
                  <a:solidFill>
                    <a:schemeClr val="tx1"/>
                  </a:solidFill>
                </a:rPr>
                <a:t>Netwerk (Diginetwerk Koppelnetten, Internet)</a:t>
              </a:r>
            </a:p>
            <a:p>
              <a:endParaRPr lang="en-US" sz="836" b="1" noProof="1">
                <a:solidFill>
                  <a:schemeClr val="tx1"/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3624" y="4546204"/>
              <a:ext cx="273565" cy="22181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3202" y="3871421"/>
              <a:ext cx="240912" cy="194470"/>
            </a:xfrm>
            <a:prstGeom prst="rect">
              <a:avLst/>
            </a:prstGeom>
          </p:spPr>
        </p:pic>
        <p:sp>
          <p:nvSpPr>
            <p:cNvPr id="78" name="Rectangle 77"/>
            <p:cNvSpPr/>
            <p:nvPr/>
          </p:nvSpPr>
          <p:spPr>
            <a:xfrm>
              <a:off x="6871030" y="5143676"/>
              <a:ext cx="1083513" cy="292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Regels</a:t>
              </a:r>
              <a:br>
                <a:rPr lang="nl-NL" sz="836" noProof="1">
                  <a:solidFill>
                    <a:schemeClr val="tx1"/>
                  </a:solidFill>
                </a:rPr>
              </a:br>
              <a:r>
                <a:rPr lang="nl-NL" sz="836" noProof="1">
                  <a:solidFill>
                    <a:schemeClr val="tx1"/>
                  </a:solidFill>
                </a:rPr>
                <a:t>(logica) </a:t>
              </a:r>
            </a:p>
          </p:txBody>
        </p:sp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45611" y="5189123"/>
              <a:ext cx="255286" cy="206993"/>
            </a:xfrm>
            <a:prstGeom prst="rect">
              <a:avLst/>
            </a:prstGeom>
          </p:spPr>
        </p:pic>
        <p:sp>
          <p:nvSpPr>
            <p:cNvPr id="80" name="Rectangle 79"/>
            <p:cNvSpPr/>
            <p:nvPr/>
          </p:nvSpPr>
          <p:spPr>
            <a:xfrm>
              <a:off x="4728807" y="1634120"/>
              <a:ext cx="3364522" cy="58786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836" b="1" noProof="1">
                  <a:solidFill>
                    <a:schemeClr val="tx1"/>
                  </a:solidFill>
                </a:rPr>
                <a:t>Netwerkbeveiliging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883710" y="1822156"/>
              <a:ext cx="1478150" cy="2882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2462" tIns="21232" rIns="42462" bIns="2123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Netwerk security</a:t>
              </a:r>
            </a:p>
            <a:p>
              <a:pPr algn="r"/>
              <a:r>
                <a:rPr lang="nl-NL" sz="836" noProof="1">
                  <a:solidFill>
                    <a:schemeClr val="tx1"/>
                  </a:solidFill>
                </a:rPr>
                <a:t>management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5883" y="1866898"/>
              <a:ext cx="241617" cy="195910"/>
            </a:xfrm>
            <a:prstGeom prst="rect">
              <a:avLst/>
            </a:prstGeom>
          </p:spPr>
        </p:pic>
      </p:grpSp>
      <p:sp>
        <p:nvSpPr>
          <p:cNvPr id="6" name="PIJL-LINKS en -RECHTS 5"/>
          <p:cNvSpPr/>
          <p:nvPr/>
        </p:nvSpPr>
        <p:spPr bwMode="auto">
          <a:xfrm rot="16200000">
            <a:off x="-2225125" y="3515489"/>
            <a:ext cx="5605942" cy="796667"/>
          </a:xfrm>
          <a:prstGeom prst="leftRightArrow">
            <a:avLst>
              <a:gd name="adj1" fmla="val 50000"/>
              <a:gd name="adj2" fmla="val 23601"/>
            </a:avLst>
          </a:prstGeom>
          <a:solidFill>
            <a:srgbClr val="FFC000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chilly" dir="t"/>
          </a:scene3d>
          <a:sp3d prstMaterial="metal"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nl-NL" sz="2000" dirty="0">
                <a:solidFill>
                  <a:srgbClr val="000000"/>
                </a:solidFill>
              </a:rPr>
              <a:t>Regie vanuit de overheid</a:t>
            </a:r>
          </a:p>
        </p:txBody>
      </p:sp>
      <p:sp>
        <p:nvSpPr>
          <p:cNvPr id="83" name="PIJL-LINKS en -RECHTS 82"/>
          <p:cNvSpPr/>
          <p:nvPr/>
        </p:nvSpPr>
        <p:spPr bwMode="auto">
          <a:xfrm rot="16200000">
            <a:off x="170276" y="189159"/>
            <a:ext cx="879922" cy="796667"/>
          </a:xfrm>
          <a:prstGeom prst="leftRightArrow">
            <a:avLst>
              <a:gd name="adj1" fmla="val 50000"/>
              <a:gd name="adj2" fmla="val 20157"/>
            </a:avLst>
          </a:prstGeom>
          <a:solidFill>
            <a:srgbClr val="FFC000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chilly" dir="t"/>
          </a:scene3d>
          <a:sp3d prstMaterial="metal"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nl-NL" sz="2000" dirty="0" smtClean="0">
                <a:solidFill>
                  <a:srgbClr val="000000"/>
                </a:solidFill>
              </a:rPr>
              <a:t>Vrij</a:t>
            </a:r>
            <a:endParaRPr lang="nl-NL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45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 gesprek…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Denken in registers en stelsels</a:t>
            </a:r>
          </a:p>
          <a:p>
            <a:r>
              <a:rPr lang="nl-NL" dirty="0" smtClean="0"/>
              <a:t>Overheid is eigenaar en regievoerder van gegevens die zij vast moet leggen</a:t>
            </a:r>
          </a:p>
          <a:p>
            <a:r>
              <a:rPr lang="nl-NL" dirty="0"/>
              <a:t>Data bij de bron (terugdringen lokale kopieën)</a:t>
            </a:r>
          </a:p>
          <a:p>
            <a:r>
              <a:rPr lang="nl-NL" dirty="0" smtClean="0"/>
              <a:t>Verplicht hergebruik</a:t>
            </a:r>
          </a:p>
          <a:p>
            <a:r>
              <a:rPr lang="nl-NL" dirty="0" smtClean="0"/>
              <a:t>Transparantie over toepassing van gegevens</a:t>
            </a:r>
          </a:p>
          <a:p>
            <a:r>
              <a:rPr lang="nl-NL" dirty="0" smtClean="0"/>
              <a:t>“Samen organiseren” als vervanging van lokale informatievoorziening</a:t>
            </a:r>
          </a:p>
          <a:p>
            <a:r>
              <a:rPr lang="nl-NL" dirty="0" smtClean="0"/>
              <a:t>Vraagt om een evolutie/transitie naar deze manier van werken (langere termijn visie)</a:t>
            </a:r>
          </a:p>
          <a:p>
            <a:r>
              <a:rPr lang="nl-NL" dirty="0" smtClean="0"/>
              <a:t>Bedreiging…</a:t>
            </a:r>
            <a:br>
              <a:rPr lang="nl-NL" dirty="0" smtClean="0"/>
            </a:br>
            <a:r>
              <a:rPr lang="nl-NL" dirty="0" smtClean="0"/>
              <a:t>               …. </a:t>
            </a:r>
            <a:r>
              <a:rPr lang="nl-NL" dirty="0"/>
              <a:t>o</a:t>
            </a:r>
            <a:r>
              <a:rPr lang="nl-NL" dirty="0" smtClean="0"/>
              <a:t>f nieuwe kansen?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60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zien we: API- en URI-strategie van het Digitaal Stelsel Omgevingswet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dirty="0" smtClean="0"/>
              <a:t>Het Digitaal Stelsel Omgevingswet (DSO) wordt ontwikkeld als “open stelsel”. Alle functionaliteiten en gegevens van het stelsel worden  als service (API) aangeboden. </a:t>
            </a:r>
          </a:p>
          <a:p>
            <a:r>
              <a:rPr lang="nl-NL" sz="1800" dirty="0" smtClean="0"/>
              <a:t>De services moeten toegankelijk genoeg zijn om een brede ontwikkel-community aan te spreken (ontwikkelvriendelijk).</a:t>
            </a:r>
          </a:p>
          <a:p>
            <a:r>
              <a:rPr lang="nl-NL" sz="1800" dirty="0" smtClean="0"/>
              <a:t>Het beoogde resultaat van een gemeenschappelijke strategie voor </a:t>
            </a:r>
            <a:r>
              <a:rPr lang="nl-NL" sz="1800" dirty="0" err="1" smtClean="0"/>
              <a:t>API’s</a:t>
            </a:r>
            <a:r>
              <a:rPr lang="nl-NL" sz="1800" dirty="0" smtClean="0"/>
              <a:t> is een </a:t>
            </a:r>
            <a:r>
              <a:rPr lang="nl-NL" sz="1800" dirty="0" err="1" smtClean="0"/>
              <a:t>stelsel­brede</a:t>
            </a:r>
            <a:r>
              <a:rPr lang="nl-NL" sz="1800" dirty="0" smtClean="0"/>
              <a:t> standaardisatie en uniformering van de manier waarop </a:t>
            </a:r>
            <a:r>
              <a:rPr lang="nl-NL" sz="1800" dirty="0" err="1" smtClean="0"/>
              <a:t>API’s</a:t>
            </a:r>
            <a:r>
              <a:rPr lang="nl-NL" sz="1800" dirty="0" smtClean="0"/>
              <a:t> worden aange­boden. </a:t>
            </a:r>
          </a:p>
          <a:p>
            <a:r>
              <a:rPr lang="nl-NL" sz="1800" dirty="0" smtClean="0"/>
              <a:t>Hiermee wordt de leercurve en de Time </a:t>
            </a:r>
            <a:r>
              <a:rPr lang="nl-NL" sz="1800" dirty="0" err="1" smtClean="0"/>
              <a:t>To</a:t>
            </a:r>
            <a:r>
              <a:rPr lang="nl-NL" sz="1800" dirty="0" smtClean="0"/>
              <a:t> First </a:t>
            </a:r>
            <a:r>
              <a:rPr lang="nl-NL" sz="1800" dirty="0" err="1" smtClean="0"/>
              <a:t>Successful</a:t>
            </a:r>
            <a:r>
              <a:rPr lang="nl-NL" sz="1800" dirty="0" smtClean="0"/>
              <a:t> Call (TTFSC)</a:t>
            </a:r>
            <a:r>
              <a:rPr lang="nl-NL" sz="1800" dirty="0" smtClean="0">
                <a:hlinkClick r:id="rId2" action="ppaction://hlinkfile"/>
              </a:rPr>
              <a:t>[1]</a:t>
            </a:r>
            <a:r>
              <a:rPr lang="nl-NL" sz="1800" dirty="0" smtClean="0"/>
              <a:t> verkort. Dit is niet alleen nodig voor intern gebruik maar ook voor het succes van het open stelsel voor derden.</a:t>
            </a:r>
            <a:br>
              <a:rPr lang="nl-NL" sz="1800" dirty="0" smtClean="0"/>
            </a:br>
            <a:endParaRPr lang="nl-NL" sz="1800" dirty="0" smtClean="0"/>
          </a:p>
          <a:p>
            <a:pPr marL="0" indent="0">
              <a:buNone/>
            </a:pPr>
            <a:r>
              <a:rPr lang="nl-NL" sz="1600" dirty="0" smtClean="0">
                <a:hlinkClick r:id="rId3" action="ppaction://hlinkfile"/>
              </a:rPr>
              <a:t>[1]</a:t>
            </a:r>
            <a:r>
              <a:rPr lang="nl-NL" sz="1600" dirty="0" smtClean="0"/>
              <a:t> De tijd die een ontwikkelaar nodig heeft om de eerste keer met een aangeboden dienst of dataset van het DSO aan de slag te kunnen ofwel Time </a:t>
            </a:r>
            <a:r>
              <a:rPr lang="nl-NL" sz="1600" dirty="0" err="1" smtClean="0"/>
              <a:t>To</a:t>
            </a:r>
            <a:r>
              <a:rPr lang="nl-NL" sz="1600" dirty="0" smtClean="0"/>
              <a:t> First </a:t>
            </a:r>
            <a:r>
              <a:rPr lang="nl-NL" sz="1600" dirty="0" err="1" smtClean="0"/>
              <a:t>Successful</a:t>
            </a:r>
            <a:r>
              <a:rPr lang="nl-NL" sz="1600" dirty="0" smtClean="0"/>
              <a:t> Call (TTFSC) is hierbij cruciaal. Uitdaging voor het DSO is om </a:t>
            </a:r>
            <a:r>
              <a:rPr lang="nl-NL" sz="1600" dirty="0" err="1" smtClean="0"/>
              <a:t>API’s</a:t>
            </a:r>
            <a:r>
              <a:rPr lang="nl-NL" sz="1600" dirty="0" smtClean="0"/>
              <a:t> aan te bieden met een lage TTFSC. Hiervoor wordt aansluiting gezocht bij </a:t>
            </a:r>
            <a:r>
              <a:rPr lang="nl-NL" sz="1600" dirty="0" err="1" smtClean="0"/>
              <a:t>defacto</a:t>
            </a:r>
            <a:r>
              <a:rPr lang="nl-NL" sz="1600" dirty="0" smtClean="0"/>
              <a:t> internet standaarden, aangevuld met in de </a:t>
            </a:r>
            <a:r>
              <a:rPr lang="nl-NL" sz="1600" dirty="0" err="1" smtClean="0"/>
              <a:t>geo</a:t>
            </a:r>
            <a:r>
              <a:rPr lang="nl-NL" sz="1600" dirty="0" smtClean="0"/>
              <a:t>-wereld gangbare standaarden.</a:t>
            </a:r>
          </a:p>
          <a:p>
            <a:endParaRPr lang="nl-NL" sz="1800" dirty="0" smtClean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374097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3094.1115 Operatie BRP_01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oranje 25% 130703</Template>
  <TotalTime>1400</TotalTime>
  <Words>479</Words>
  <Application>Microsoft Office PowerPoint</Application>
  <PresentationFormat>Diavoorstelling (4:3)</PresentationFormat>
  <Paragraphs>134</Paragraphs>
  <Slides>10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ＭＳ Ｐゴシック</vt:lpstr>
      <vt:lpstr>Arial</vt:lpstr>
      <vt:lpstr>Verdana</vt:lpstr>
      <vt:lpstr>1_3094.1115 Operatie BRP_01</vt:lpstr>
      <vt:lpstr>Een andere aanpak: Informatiekundige ontwikkelingen  komende jaren?</vt:lpstr>
      <vt:lpstr>Bewegingen</vt:lpstr>
      <vt:lpstr>Beweging in voorzieningen en stelsels</vt:lpstr>
      <vt:lpstr>Inrichting informatievoorziening nu</vt:lpstr>
      <vt:lpstr>Beweging</vt:lpstr>
      <vt:lpstr>Applicaties anders inrichten</vt:lpstr>
      <vt:lpstr>PowerPoint-presentatie</vt:lpstr>
      <vt:lpstr>Ander gesprek…</vt:lpstr>
      <vt:lpstr>Wat zien we: API- en URI-strategie van het Digitaal Stelsel Omgevingswet</vt:lpstr>
      <vt:lpstr>Voor deze regiegroep…</vt:lpstr>
    </vt:vector>
  </TitlesOfParts>
  <Company>Vereninging Nederlandse Gemeenten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weg naar een gegevenslandschap</dc:title>
  <dc:creator>Theo Peters</dc:creator>
  <cp:lastModifiedBy>Tineke Zonneveld</cp:lastModifiedBy>
  <cp:revision>42</cp:revision>
  <dcterms:created xsi:type="dcterms:W3CDTF">2017-03-13T09:57:21Z</dcterms:created>
  <dcterms:modified xsi:type="dcterms:W3CDTF">2017-04-18T06:48:31Z</dcterms:modified>
</cp:coreProperties>
</file>